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4"/>
  </p:sldMasterIdLst>
  <p:sldIdLst>
    <p:sldId id="256" r:id="rId5"/>
    <p:sldId id="257" r:id="rId6"/>
    <p:sldId id="263" r:id="rId7"/>
    <p:sldId id="259" r:id="rId8"/>
    <p:sldId id="266" r:id="rId9"/>
    <p:sldId id="261" r:id="rId10"/>
    <p:sldId id="268" r:id="rId11"/>
    <p:sldId id="262" r:id="rId12"/>
    <p:sldId id="267" r:id="rId13"/>
    <p:sldId id="269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jpeg>
</file>

<file path=ppt/media/media1.m4a>
</file>

<file path=ppt/media/media3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494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13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758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329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21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42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710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513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05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375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56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2/23/2022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215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https://pxhere.com/en/photo/898411" TargetMode="Externa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1.png"/><Relationship Id="rId5" Type="http://schemas.openxmlformats.org/officeDocument/2006/relationships/image" Target="../media/image9.jpe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thebluediamondgallery.com/handwriting/d/demand.html" TargetMode="External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jp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hyperlink" Target="http://www.racksymas.com.mx/10549-stock-market-charts-from-the-beginning-html/" TargetMode="External"/><Relationship Id="rId5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jpe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blog.scielo.org/en/2015/10/21/launch-of-research-integrity-peer-review-journal/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blog.scielo.org/en/2015/10/21/launch-of-research-integrity-peer-review-journal/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1.png"/><Relationship Id="rId5" Type="http://schemas.openxmlformats.org/officeDocument/2006/relationships/image" Target="../media/image9.jpe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 1">
            <a:hlinkClick r:id="" action="ppaction://media"/>
            <a:extLst>
              <a:ext uri="{FF2B5EF4-FFF2-40B4-BE49-F238E27FC236}">
                <a16:creationId xmlns:a16="http://schemas.microsoft.com/office/drawing/2014/main" id="{3263CD2F-8A76-4581-9529-B335781A13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314F8AE2-AEBE-439D-B174-51DA9C56FA0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7584" b="81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3608CA-54C0-40C5-9820-73D38C9A1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3" y="2244909"/>
            <a:ext cx="4693473" cy="3954040"/>
          </a:xfrm>
        </p:spPr>
        <p:txBody>
          <a:bodyPr anchor="b">
            <a:normAutofit/>
          </a:bodyPr>
          <a:lstStyle/>
          <a:p>
            <a:r>
              <a:rPr lang="en-US" sz="5000" b="1" i="0">
                <a:solidFill>
                  <a:srgbClr val="FFFFFF"/>
                </a:solidFill>
                <a:effectLst/>
                <a:latin typeface="Lato Extended"/>
              </a:rPr>
              <a:t>Store Item Demand Forecasting using Deep Learning</a:t>
            </a:r>
            <a:endParaRPr lang="en-US" sz="5000">
              <a:solidFill>
                <a:srgbClr val="FFFFFF"/>
              </a:solidFill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14478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393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01"/>
    </mc:Choice>
    <mc:Fallback>
      <p:transition spd="slow" advTm="23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8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35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4146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 10">
            <a:hlinkClick r:id="" action="ppaction://media"/>
            <a:extLst>
              <a:ext uri="{FF2B5EF4-FFF2-40B4-BE49-F238E27FC236}">
                <a16:creationId xmlns:a16="http://schemas.microsoft.com/office/drawing/2014/main" id="{E370283E-17B5-42D7-98D3-D5C3C40774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pic>
        <p:nvPicPr>
          <p:cNvPr id="4" name="Picture 3" descr="Graph on document with pen">
            <a:extLst>
              <a:ext uri="{FF2B5EF4-FFF2-40B4-BE49-F238E27FC236}">
                <a16:creationId xmlns:a16="http://schemas.microsoft.com/office/drawing/2014/main" id="{211EC8CA-C20F-4166-805C-3F54F42CD9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15" b="143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A6FAD7-A281-4B5E-9180-1AC62CC59201}"/>
              </a:ext>
            </a:extLst>
          </p:cNvPr>
          <p:cNvSpPr txBox="1"/>
          <p:nvPr/>
        </p:nvSpPr>
        <p:spPr>
          <a:xfrm>
            <a:off x="695326" y="5528235"/>
            <a:ext cx="10696574" cy="7709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cap="all" spc="3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Results </a:t>
            </a:r>
            <a:r>
              <a:rPr lang="en-US" sz="2400" cap="all" spc="3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actual and LSTM + RF – MAE 34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0A369A-B05D-421C-9A60-7975E102D3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20891" y="697792"/>
            <a:ext cx="9342557" cy="463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670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400"/>
    </mc:Choice>
    <mc:Fallback>
      <p:transition spd="slow" advTm="33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A6FAD7-A281-4B5E-9180-1AC62CC59201}"/>
              </a:ext>
            </a:extLst>
          </p:cNvPr>
          <p:cNvSpPr txBox="1"/>
          <p:nvPr/>
        </p:nvSpPr>
        <p:spPr>
          <a:xfrm>
            <a:off x="781050" y="1181100"/>
            <a:ext cx="106870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Thank You!!!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692080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 2">
            <a:hlinkClick r:id="" action="ppaction://media"/>
            <a:extLst>
              <a:ext uri="{FF2B5EF4-FFF2-40B4-BE49-F238E27FC236}">
                <a16:creationId xmlns:a16="http://schemas.microsoft.com/office/drawing/2014/main" id="{2D875AE3-1361-47E1-A6B3-2D2783C68B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93856"/>
            <a:ext cx="487363" cy="487363"/>
          </a:xfrm>
          <a:prstGeom prst="rect">
            <a:avLst/>
          </a:prstGeom>
        </p:spPr>
      </p:pic>
      <p:cxnSp>
        <p:nvCxnSpPr>
          <p:cNvPr id="49" name="Straight Connector 3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1" name="Rectangle 42">
            <a:extLst>
              <a:ext uri="{FF2B5EF4-FFF2-40B4-BE49-F238E27FC236}">
                <a16:creationId xmlns:a16="http://schemas.microsoft.com/office/drawing/2014/main" id="{E53615EE-C559-4E03-999B-5477F162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B3A986AD-B97C-434F-9376-1299655E93D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t="18754" r="-1" b="18753"/>
          <a:stretch/>
        </p:blipFill>
        <p:spPr>
          <a:xfrm>
            <a:off x="154" y="10"/>
            <a:ext cx="7316056" cy="3428990"/>
          </a:xfrm>
          <a:prstGeom prst="rect">
            <a:avLst/>
          </a:prstGeom>
        </p:spPr>
      </p:pic>
      <p:cxnSp>
        <p:nvCxnSpPr>
          <p:cNvPr id="52" name="Straight Connector 44">
            <a:extLst>
              <a:ext uri="{FF2B5EF4-FFF2-40B4-BE49-F238E27FC236}">
                <a16:creationId xmlns:a16="http://schemas.microsoft.com/office/drawing/2014/main" id="{799A8EBD-049C-48E6-97ED-C9102D78F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15300" y="748352"/>
            <a:ext cx="1562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Text, whiteboard&#10;&#10;Description automatically generated">
            <a:extLst>
              <a:ext uri="{FF2B5EF4-FFF2-40B4-BE49-F238E27FC236}">
                <a16:creationId xmlns:a16="http://schemas.microsoft.com/office/drawing/2014/main" id="{69131029-8AEA-4864-B749-1CEFAD53D60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r="-1" b="29783"/>
          <a:stretch/>
        </p:blipFill>
        <p:spPr>
          <a:xfrm>
            <a:off x="154" y="3429000"/>
            <a:ext cx="7316056" cy="3429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A6FAD7-A281-4B5E-9180-1AC62CC59201}"/>
              </a:ext>
            </a:extLst>
          </p:cNvPr>
          <p:cNvSpPr txBox="1"/>
          <p:nvPr/>
        </p:nvSpPr>
        <p:spPr>
          <a:xfrm>
            <a:off x="8004412" y="2909888"/>
            <a:ext cx="3568464" cy="3398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Demand Forecasting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Why is it needed?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4380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73"/>
    </mc:Choice>
    <mc:Fallback>
      <p:transition spd="slow" advTm="19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7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3902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s 3">
            <a:hlinkClick r:id="" action="ppaction://media"/>
            <a:extLst>
              <a:ext uri="{FF2B5EF4-FFF2-40B4-BE49-F238E27FC236}">
                <a16:creationId xmlns:a16="http://schemas.microsoft.com/office/drawing/2014/main" id="{F9AEB4CB-99EF-4BCE-AF3A-B92D907036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esk with productivity items">
            <a:extLst>
              <a:ext uri="{FF2B5EF4-FFF2-40B4-BE49-F238E27FC236}">
                <a16:creationId xmlns:a16="http://schemas.microsoft.com/office/drawing/2014/main" id="{B1A3B7A8-EABC-4287-9CFD-0AADCF0692D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952" r="18706" b="2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FA6FAD7-A281-4B5E-9180-1AC62CC59201}"/>
              </a:ext>
            </a:extLst>
          </p:cNvPr>
          <p:cNvSpPr txBox="1"/>
          <p:nvPr/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3200" dirty="0"/>
              <a:t>Motivation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Inventory Management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Resource Management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0037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94"/>
    </mc:Choice>
    <mc:Fallback>
      <p:transition spd="slow" advTm="24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 4 ">
            <a:hlinkClick r:id="" action="ppaction://media"/>
            <a:extLst>
              <a:ext uri="{FF2B5EF4-FFF2-40B4-BE49-F238E27FC236}">
                <a16:creationId xmlns:a16="http://schemas.microsoft.com/office/drawing/2014/main" id="{3C667821-60B0-4A26-89BA-F99C2E4058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necklet&#10;&#10;Description automatically generated">
            <a:extLst>
              <a:ext uri="{FF2B5EF4-FFF2-40B4-BE49-F238E27FC236}">
                <a16:creationId xmlns:a16="http://schemas.microsoft.com/office/drawing/2014/main" id="{319A9546-7093-49C4-804D-C3823C23FBE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56558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FA6FAD7-A281-4B5E-9180-1AC62CC59201}"/>
              </a:ext>
            </a:extLst>
          </p:cNvPr>
          <p:cNvSpPr txBox="1"/>
          <p:nvPr/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3200" b="0" i="0" dirty="0">
                <a:effectLst/>
              </a:rPr>
              <a:t>Related Work [1]</a:t>
            </a:r>
            <a:endParaRPr lang="en-US" sz="3200" dirty="0"/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ANN works efficiently over traditional methods.</a:t>
            </a: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9341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248"/>
    </mc:Choice>
    <mc:Fallback>
      <p:transition spd="slow" advTm="41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 2">
            <a:hlinkClick r:id="" action="ppaction://media"/>
            <a:extLst>
              <a:ext uri="{FF2B5EF4-FFF2-40B4-BE49-F238E27FC236}">
                <a16:creationId xmlns:a16="http://schemas.microsoft.com/office/drawing/2014/main" id="{2A30A7F2-850E-4B3A-A86B-8960F84E25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11FC409-B3C2-4F68-865C-C5333D6F2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5715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FA6FAD7-A281-4B5E-9180-1AC62CC59201}"/>
              </a:ext>
            </a:extLst>
          </p:cNvPr>
          <p:cNvSpPr txBox="1"/>
          <p:nvPr/>
        </p:nvSpPr>
        <p:spPr>
          <a:xfrm>
            <a:off x="700088" y="2276474"/>
            <a:ext cx="6041371" cy="35531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3200" b="0" i="0" dirty="0">
                <a:effectLst/>
              </a:rPr>
              <a:t>Related Work [2]</a:t>
            </a:r>
            <a:endParaRPr lang="en-US" sz="3200" dirty="0"/>
          </a:p>
          <a:p>
            <a:pPr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LSTM is best among all ANN for Time series data forecasting.</a:t>
            </a:r>
          </a:p>
          <a:p>
            <a:pPr marL="285750" indent="-228600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 descr="A picture containing text, necklet&#10;&#10;Description automatically generated">
            <a:extLst>
              <a:ext uri="{FF2B5EF4-FFF2-40B4-BE49-F238E27FC236}">
                <a16:creationId xmlns:a16="http://schemas.microsoft.com/office/drawing/2014/main" id="{319A9546-7093-49C4-804D-C3823C23FBE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53920" r="1" b="1"/>
          <a:stretch/>
        </p:blipFill>
        <p:spPr>
          <a:xfrm>
            <a:off x="7315200" y="715218"/>
            <a:ext cx="4076700" cy="5418871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810270D-76A7-44B3-9746-7EDF57886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5715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13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48"/>
    </mc:Choice>
    <mc:Fallback>
      <p:transition spd="slow" advTm="26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slide 6">
            <a:hlinkClick r:id="" action="ppaction://media"/>
            <a:extLst>
              <a:ext uri="{FF2B5EF4-FFF2-40B4-BE49-F238E27FC236}">
                <a16:creationId xmlns:a16="http://schemas.microsoft.com/office/drawing/2014/main" id="{6A8A1A1F-7D90-48F4-B4A7-6717A2F6E8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46134" y="3074890"/>
            <a:ext cx="487363" cy="4873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A6FAD7-A281-4B5E-9180-1AC62CC59201}"/>
              </a:ext>
            </a:extLst>
          </p:cNvPr>
          <p:cNvSpPr txBox="1"/>
          <p:nvPr/>
        </p:nvSpPr>
        <p:spPr>
          <a:xfrm>
            <a:off x="781050" y="1181100"/>
            <a:ext cx="1068705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Method </a:t>
            </a:r>
          </a:p>
          <a:p>
            <a:endParaRPr lang="en-US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D7949E-E78B-470C-ABDF-44A9270E22D7}"/>
              </a:ext>
            </a:extLst>
          </p:cNvPr>
          <p:cNvSpPr/>
          <p:nvPr/>
        </p:nvSpPr>
        <p:spPr>
          <a:xfrm>
            <a:off x="3529305" y="2719290"/>
            <a:ext cx="2228850" cy="1123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LSTM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A77CBF-5A2D-44F0-BD80-44DC36032FE8}"/>
              </a:ext>
            </a:extLst>
          </p:cNvPr>
          <p:cNvSpPr/>
          <p:nvPr/>
        </p:nvSpPr>
        <p:spPr>
          <a:xfrm>
            <a:off x="7548271" y="2719290"/>
            <a:ext cx="2228850" cy="1123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Random Forest</a:t>
            </a:r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B3BD1BEE-97A1-4301-9D82-F8B92A64E0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856" y="2494277"/>
            <a:ext cx="1485910" cy="73569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AAC6B0-46B9-4D02-902A-38EC55F6F3F8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1278294" y="3281265"/>
            <a:ext cx="2251011" cy="0"/>
          </a:xfrm>
          <a:prstGeom prst="straightConnector1">
            <a:avLst/>
          </a:prstGeom>
          <a:ln w="88900">
            <a:solidFill>
              <a:srgbClr val="92D050">
                <a:alpha val="84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8DED16-EA83-41CF-8D8E-0799E61C024B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5758155" y="3281265"/>
            <a:ext cx="1790116" cy="0"/>
          </a:xfrm>
          <a:prstGeom prst="straightConnector1">
            <a:avLst/>
          </a:prstGeom>
          <a:ln w="88900">
            <a:solidFill>
              <a:srgbClr val="92D050">
                <a:alpha val="84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4654B0-84AE-46ED-AA35-0CA21687A459}"/>
              </a:ext>
            </a:extLst>
          </p:cNvPr>
          <p:cNvSpPr txBox="1"/>
          <p:nvPr/>
        </p:nvSpPr>
        <p:spPr>
          <a:xfrm>
            <a:off x="6000750" y="296227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Residuals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EFC133-7EB5-478F-9337-CC088E9ED05D}"/>
              </a:ext>
            </a:extLst>
          </p:cNvPr>
          <p:cNvSpPr txBox="1"/>
          <p:nvPr/>
        </p:nvSpPr>
        <p:spPr>
          <a:xfrm>
            <a:off x="1679311" y="3326293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 Data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8EF1AF4-E87F-40D4-80BD-8D63D3F6902B}"/>
              </a:ext>
            </a:extLst>
          </p:cNvPr>
          <p:cNvCxnSpPr>
            <a:cxnSpLocks/>
            <a:endCxn id="4" idx="3"/>
          </p:cNvCxnSpPr>
          <p:nvPr/>
        </p:nvCxnSpPr>
        <p:spPr>
          <a:xfrm flipH="1">
            <a:off x="9777121" y="3281265"/>
            <a:ext cx="1690979" cy="0"/>
          </a:xfrm>
          <a:prstGeom prst="straightConnector1">
            <a:avLst/>
          </a:prstGeom>
          <a:ln w="88900">
            <a:solidFill>
              <a:srgbClr val="92D050">
                <a:alpha val="84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FF4AFC2-C064-4AFC-9604-99ADACF7EF6E}"/>
              </a:ext>
            </a:extLst>
          </p:cNvPr>
          <p:cNvSpPr txBox="1"/>
          <p:nvPr/>
        </p:nvSpPr>
        <p:spPr>
          <a:xfrm>
            <a:off x="10077450" y="2860640"/>
            <a:ext cx="139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Explanatory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2F8D34-F67B-455A-AC91-E3C25B9A0074}"/>
              </a:ext>
            </a:extLst>
          </p:cNvPr>
          <p:cNvSpPr txBox="1"/>
          <p:nvPr/>
        </p:nvSpPr>
        <p:spPr>
          <a:xfrm>
            <a:off x="10201275" y="328126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648161D-E7B0-4C0A-8BFA-69D25A64D554}"/>
              </a:ext>
            </a:extLst>
          </p:cNvPr>
          <p:cNvSpPr/>
          <p:nvPr/>
        </p:nvSpPr>
        <p:spPr>
          <a:xfrm>
            <a:off x="5538788" y="4871940"/>
            <a:ext cx="2228850" cy="1123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Aggregated Prediction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E11F65A-3BA0-45A3-9FE9-9693A752847C}"/>
              </a:ext>
            </a:extLst>
          </p:cNvPr>
          <p:cNvCxnSpPr>
            <a:cxnSpLocks/>
            <a:stCxn id="3" idx="2"/>
            <a:endCxn id="28" idx="0"/>
          </p:cNvCxnSpPr>
          <p:nvPr/>
        </p:nvCxnSpPr>
        <p:spPr>
          <a:xfrm>
            <a:off x="4643730" y="3843240"/>
            <a:ext cx="2009483" cy="1028700"/>
          </a:xfrm>
          <a:prstGeom prst="straightConnector1">
            <a:avLst/>
          </a:prstGeom>
          <a:ln w="88900">
            <a:solidFill>
              <a:srgbClr val="92D050">
                <a:alpha val="84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ED94149-8FD9-4505-860D-A90E3490BA03}"/>
              </a:ext>
            </a:extLst>
          </p:cNvPr>
          <p:cNvCxnSpPr>
            <a:cxnSpLocks/>
            <a:stCxn id="4" idx="2"/>
            <a:endCxn id="28" idx="0"/>
          </p:cNvCxnSpPr>
          <p:nvPr/>
        </p:nvCxnSpPr>
        <p:spPr>
          <a:xfrm flipH="1">
            <a:off x="6653213" y="3843240"/>
            <a:ext cx="2009483" cy="1028700"/>
          </a:xfrm>
          <a:prstGeom prst="straightConnector1">
            <a:avLst/>
          </a:prstGeom>
          <a:ln w="88900">
            <a:solidFill>
              <a:srgbClr val="92D050">
                <a:alpha val="84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854E07D-BCB4-4C23-94B9-477346960103}"/>
              </a:ext>
            </a:extLst>
          </p:cNvPr>
          <p:cNvSpPr txBox="1"/>
          <p:nvPr/>
        </p:nvSpPr>
        <p:spPr>
          <a:xfrm>
            <a:off x="9777121" y="5110749"/>
            <a:ext cx="1233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Prediction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427CEF-61EB-4C28-A57C-5C13DD5B1D0F}"/>
              </a:ext>
            </a:extLst>
          </p:cNvPr>
          <p:cNvCxnSpPr>
            <a:cxnSpLocks/>
            <a:stCxn id="28" idx="3"/>
            <a:endCxn id="37" idx="1"/>
          </p:cNvCxnSpPr>
          <p:nvPr/>
        </p:nvCxnSpPr>
        <p:spPr>
          <a:xfrm>
            <a:off x="7767638" y="5433915"/>
            <a:ext cx="2009483" cy="0"/>
          </a:xfrm>
          <a:prstGeom prst="straightConnector1">
            <a:avLst/>
          </a:prstGeom>
          <a:ln w="88900">
            <a:solidFill>
              <a:srgbClr val="92D050">
                <a:alpha val="84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6840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58"/>
    </mc:Choice>
    <mc:Fallback>
      <p:transition spd="slow" advTm="5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465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 7">
            <a:hlinkClick r:id="" action="ppaction://media"/>
            <a:extLst>
              <a:ext uri="{FF2B5EF4-FFF2-40B4-BE49-F238E27FC236}">
                <a16:creationId xmlns:a16="http://schemas.microsoft.com/office/drawing/2014/main" id="{768768F9-39C5-4E65-9045-B9107EFD2C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9F4A1CE0-2747-4B8D-AA49-5D6266A321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158" y="1314266"/>
            <a:ext cx="10653683" cy="422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676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322"/>
    </mc:Choice>
    <mc:Fallback>
      <p:transition spd="slow" advTm="39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 8">
            <a:hlinkClick r:id="" action="ppaction://media"/>
            <a:extLst>
              <a:ext uri="{FF2B5EF4-FFF2-40B4-BE49-F238E27FC236}">
                <a16:creationId xmlns:a16="http://schemas.microsoft.com/office/drawing/2014/main" id="{85A0C9E6-A6B8-4213-8AA8-C66F800FBA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ph on document with pen">
            <a:extLst>
              <a:ext uri="{FF2B5EF4-FFF2-40B4-BE49-F238E27FC236}">
                <a16:creationId xmlns:a16="http://schemas.microsoft.com/office/drawing/2014/main" id="{211EC8CA-C20F-4166-805C-3F54F42CD9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15" b="143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612349FF-7742-42ED-ADF3-238B5DDD1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37318"/>
            <a:ext cx="12188952" cy="2620682"/>
          </a:xfrm>
          <a:prstGeom prst="rect">
            <a:avLst/>
          </a:prstGeom>
          <a:gradFill>
            <a:gsLst>
              <a:gs pos="42000">
                <a:srgbClr val="000000">
                  <a:alpha val="14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A6FAD7-A281-4B5E-9180-1AC62CC59201}"/>
              </a:ext>
            </a:extLst>
          </p:cNvPr>
          <p:cNvSpPr txBox="1"/>
          <p:nvPr/>
        </p:nvSpPr>
        <p:spPr>
          <a:xfrm>
            <a:off x="695326" y="5528235"/>
            <a:ext cx="10696574" cy="7709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cap="all" spc="3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Results </a:t>
            </a:r>
            <a:r>
              <a:rPr lang="en-US" sz="2400" cap="all" spc="3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actual and LSTM – MAE 74.28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0A369A-B05D-421C-9A60-7975E102D3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58807" y="697792"/>
            <a:ext cx="9266724" cy="463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039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55"/>
    </mc:Choice>
    <mc:Fallback>
      <p:transition spd="slow" advTm="27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5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6310F51-0BD0-4C8A-BAA1-B82914A459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  <p:pic>
        <p:nvPicPr>
          <p:cNvPr id="4" name="Picture 3" descr="Graph on document with pen">
            <a:extLst>
              <a:ext uri="{FF2B5EF4-FFF2-40B4-BE49-F238E27FC236}">
                <a16:creationId xmlns:a16="http://schemas.microsoft.com/office/drawing/2014/main" id="{211EC8CA-C20F-4166-805C-3F54F42CD9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15" b="143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A6FAD7-A281-4B5E-9180-1AC62CC59201}"/>
              </a:ext>
            </a:extLst>
          </p:cNvPr>
          <p:cNvSpPr txBox="1"/>
          <p:nvPr/>
        </p:nvSpPr>
        <p:spPr>
          <a:xfrm>
            <a:off x="695326" y="5528235"/>
            <a:ext cx="10696574" cy="7709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000" cap="all" spc="3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Results </a:t>
            </a:r>
            <a:r>
              <a:rPr lang="en-US" sz="2400" cap="all" spc="3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actual and LSTM + RF – MAE 34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0A369A-B05D-421C-9A60-7975E102D3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20891" y="697792"/>
            <a:ext cx="9342557" cy="463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845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400"/>
    </mc:Choice>
    <mc:Fallback>
      <p:transition spd="slow" advTm="33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hronicleVTI">
  <a:themeElements>
    <a:clrScheme name="AnalogousFromRegularSeedLeftStep">
      <a:dk1>
        <a:srgbClr val="000000"/>
      </a:dk1>
      <a:lt1>
        <a:srgbClr val="FFFFFF"/>
      </a:lt1>
      <a:dk2>
        <a:srgbClr val="2B1C32"/>
      </a:dk2>
      <a:lt2>
        <a:srgbClr val="F0F1F3"/>
      </a:lt2>
      <a:accent1>
        <a:srgbClr val="CC9824"/>
      </a:accent1>
      <a:accent2>
        <a:srgbClr val="D54C17"/>
      </a:accent2>
      <a:accent3>
        <a:srgbClr val="E72944"/>
      </a:accent3>
      <a:accent4>
        <a:srgbClr val="D51781"/>
      </a:accent4>
      <a:accent5>
        <a:srgbClr val="E729E2"/>
      </a:accent5>
      <a:accent6>
        <a:srgbClr val="8B17D5"/>
      </a:accent6>
      <a:hlink>
        <a:srgbClr val="446AC0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560E72BCE6BE46A2D62B41E3FA3CF2" ma:contentTypeVersion="2" ma:contentTypeDescription="Create a new document." ma:contentTypeScope="" ma:versionID="ddb1225414cb59808cbe507dd536a84f">
  <xsd:schema xmlns:xsd="http://www.w3.org/2001/XMLSchema" xmlns:xs="http://www.w3.org/2001/XMLSchema" xmlns:p="http://schemas.microsoft.com/office/2006/metadata/properties" xmlns:ns3="d69962ad-70d5-4a78-992a-a8c8972b4bab" targetNamespace="http://schemas.microsoft.com/office/2006/metadata/properties" ma:root="true" ma:fieldsID="6c01dda21d529c4001f237e38a759c09" ns3:_="">
    <xsd:import namespace="d69962ad-70d5-4a78-992a-a8c8972b4ba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9962ad-70d5-4a78-992a-a8c8972b4b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23F4C45-E7B5-4EF2-B435-630C834E11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9962ad-70d5-4a78-992a-a8c8972b4ba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4EEB3D3-9ECC-41C1-85FF-56683B604D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8B07F6-0025-4219-8E72-EC761FF3E77A}">
  <ds:schemaRefs>
    <ds:schemaRef ds:uri="http://www.w3.org/XML/1998/namespace"/>
    <ds:schemaRef ds:uri="http://schemas.microsoft.com/office/2006/metadata/properties"/>
    <ds:schemaRef ds:uri="d69962ad-70d5-4a78-992a-a8c8972b4bab"/>
    <ds:schemaRef ds:uri="http://schemas.microsoft.com/office/infopath/2007/PartnerControls"/>
    <ds:schemaRef ds:uri="http://purl.org/dc/dcmitype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519</TotalTime>
  <Words>90</Words>
  <Application>Microsoft Office PowerPoint</Application>
  <PresentationFormat>Widescreen</PresentationFormat>
  <Paragraphs>26</Paragraphs>
  <Slides>11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Calisto MT</vt:lpstr>
      <vt:lpstr>Lato Extended</vt:lpstr>
      <vt:lpstr>Univers Condensed</vt:lpstr>
      <vt:lpstr>ChronicleVTI</vt:lpstr>
      <vt:lpstr>Store Item Demand Forecasting using Deep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Store Item Demand Forecasting using Deep Learning</dc:title>
  <dc:creator>Akash Pravin Savaliya</dc:creator>
  <cp:lastModifiedBy>Akash Pravin Savaliya</cp:lastModifiedBy>
  <cp:revision>3</cp:revision>
  <dcterms:created xsi:type="dcterms:W3CDTF">2022-01-30T00:37:32Z</dcterms:created>
  <dcterms:modified xsi:type="dcterms:W3CDTF">2022-02-24T03:03:19Z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0x01010061560E72BCE6BE46A2D62B41E3FA3CF2</vt:lpwstr>
  </property>
</Properties>
</file>

<file path=docProps/thumbnail.jpeg>
</file>